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0" r:id="rId3"/>
    <p:sldId id="271" r:id="rId4"/>
    <p:sldId id="272" r:id="rId5"/>
    <p:sldId id="25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9E69-CA49-0B3D-E885-9BE309C7F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B7B92-B89B-2C66-650C-DAFB91421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3053-B7E4-4DBF-409E-FA154EA9A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EE4B-87FB-D1DF-CDC6-111D36C3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6D4D6-E7D9-9B53-2EC8-4F1A32C5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7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7049-BBE0-F78D-F7F2-C5A1F671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EBF13-DD25-18E9-D6DB-997050F0F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7785C-92BD-D1BE-98DE-CA5C5ECC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B2DCB-7184-FF59-F0AD-6922A5CD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D16D2-278F-9AA5-6266-91722113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9F9CF-3B93-A0D6-E51B-65934CA80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F2C9F-3BFB-E8DA-376B-377CFD70D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945D-B1C1-D5FF-D399-FDB34CD7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BABA-C7FE-A20C-0024-AAF535E9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E307-F786-7333-2392-4474D5F6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30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3C33-C388-653F-0F1B-EA65AA84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F04-C4DE-A885-89B6-E3B241D0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B4391-7722-697A-A881-899A93ECB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552F5-7A7B-E05E-045F-0F584749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E54C-3CF6-CEE9-FAB9-6A3129D3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49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731E-7571-F66E-E214-E40D7814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867BC-BF1C-0B41-DA30-53C283E5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D0A9C-2C0F-DF3C-C2F9-61C24B77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9C93-8B20-5160-588D-7D5BB68A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8F1D6-1C20-82CB-CB37-B645609B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4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FB6C-ABA7-DEE7-9619-58C3326C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D404-2B3B-1B47-A5C0-C31058CE1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7A5C8-EAAD-769F-61CE-7991D5874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D27D2-03D8-9E22-F5DE-6716FC39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6D83C-406C-FF5B-FC93-B79B6560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13EED-6988-D27E-4A8C-5BA043FC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23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1C30-DA7E-A5E6-45BB-371D0D34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BD865-703E-494B-1324-426E9A93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C947-1D6D-82A3-B649-E68255C54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969D2-CC72-1CC5-5E1D-E1FAE6C3E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E24C3-B7AC-6A93-D04B-211FDC73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6C70C-EE49-AA93-BBC4-76A51F3A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C385-2C9F-1557-E9AE-06A31AA7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67B41-3C02-9346-F68C-D3DB46B8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6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F87A-7F84-E50C-BCA6-D9BE289E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46A10-7970-3063-F694-8AEE0AB8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00AF2-AC63-9BBD-575C-F433D72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6E14E-355F-EBD1-3A73-C9E9D57F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20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788A8-2EAB-71EB-4264-3BF3814E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B7D4E-495C-F2B2-BA52-AFDA3F2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0DC0F-DD38-29F8-B197-A2CE1519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32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2C02-AD3E-FCCC-F8D8-EB0747A7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35090-0777-B4B1-4A18-5B316614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259B1-43CB-98A5-15F9-6820D4C3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9867-40A9-908E-549F-41E15F1F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57ED5-0B35-3DA4-0350-ED020E7E7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D6034-56D7-D197-981C-4ABFFD48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31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E874-6D03-BEE1-674F-106D5FC0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D0BD7-B060-63B7-4628-4984B8AED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460DE-43DE-3228-F164-63295967C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88D0F-CD43-AA77-EF88-2261F87C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C536-FBEC-70C9-91E9-CA6F01FE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5EEBD-5250-6302-4F91-30B07D19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4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2B8EB-10D8-0AA0-3B1B-5DE8AC25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E16FC-5293-6F24-3C36-B170EC943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7A502-18F4-2CFB-2246-A4448FE0A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7A5F6-0884-436E-A93D-F7AF0626BDA9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12B0-55D1-C094-CA8C-22D2B922A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B2FB-0DCE-5041-8D68-A0F92D5CD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DDC32-E75F-44AA-990D-C6D6510BB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41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3E8F8-B6F3-AB75-9A02-6BFE6768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6139"/>
            <a:ext cx="4785045" cy="20236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Ad-hoc Insights</a:t>
            </a:r>
            <a:br>
              <a:rPr lang="en-US" sz="6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  <a:cs typeface="Aharoni" panose="02010803020104030203" pitchFamily="2" charset="-79"/>
              </a:rPr>
              <a:t>Consumer Goods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Content Placeholder 8" descr="A person sitting at a desk with a computer and a book&#10;&#10;Description automatically generated">
            <a:extLst>
              <a:ext uri="{FF2B5EF4-FFF2-40B4-BE49-F238E27FC236}">
                <a16:creationId xmlns:a16="http://schemas.microsoft.com/office/drawing/2014/main" id="{D33EDB65-9D92-F4B4-107D-5D6B39656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006" y="680483"/>
            <a:ext cx="5497034" cy="549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965C49-4F96-3E51-B3B4-C19752884FAD}"/>
              </a:ext>
            </a:extLst>
          </p:cNvPr>
          <p:cNvSpPr txBox="1"/>
          <p:nvPr/>
        </p:nvSpPr>
        <p:spPr>
          <a:xfrm>
            <a:off x="179883" y="5576341"/>
            <a:ext cx="424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Tools Used : </a:t>
            </a:r>
            <a:r>
              <a:rPr lang="en-IN" b="1" dirty="0"/>
              <a:t>SQL</a:t>
            </a:r>
            <a:r>
              <a:rPr lang="en-IN" dirty="0"/>
              <a:t>, </a:t>
            </a:r>
            <a:r>
              <a:rPr lang="en-IN" b="1" dirty="0"/>
              <a:t>Power BI</a:t>
            </a:r>
            <a:r>
              <a:rPr lang="en-IN" dirty="0"/>
              <a:t>, </a:t>
            </a:r>
            <a:r>
              <a:rPr lang="en-IN" b="1" dirty="0"/>
              <a:t>MS-Excel, Canva, Ray.so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AC0C7-E88C-3AA3-25A6-489DDEA4DFDA}"/>
              </a:ext>
            </a:extLst>
          </p:cNvPr>
          <p:cNvSpPr txBox="1"/>
          <p:nvPr/>
        </p:nvSpPr>
        <p:spPr>
          <a:xfrm>
            <a:off x="9346113" y="6177517"/>
            <a:ext cx="284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Created by :</a:t>
            </a:r>
          </a:p>
          <a:p>
            <a:r>
              <a:rPr lang="en-IN" dirty="0"/>
              <a:t>	</a:t>
            </a:r>
            <a:r>
              <a:rPr lang="en-IN" b="1" dirty="0"/>
              <a:t>ADITYA SINGH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C1D2DE8-0F0A-FA90-556D-3800BD4AB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0" y="237769"/>
            <a:ext cx="905900" cy="8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4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-154274" y="2002795"/>
            <a:ext cx="7090348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6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Generate a report which contains the top 5 customers who received an average high pre_invoice_discount_pct for the fiscal year 2021 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5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6194FE-5EDD-F428-DFE5-1325F6E85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2686073"/>
            <a:ext cx="6453147" cy="3963452"/>
          </a:xfrm>
          <a:prstGeom prst="rect">
            <a:avLst/>
          </a:prstGeom>
        </p:spPr>
      </p:pic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51DCEA0-4073-9EF0-FF2F-1F67C60FF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74" y="1409075"/>
            <a:ext cx="5069285" cy="35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0" y="1184223"/>
            <a:ext cx="3866609" cy="16935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7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 the complete report of the Gross sales amount for the customer “Atliq Exclusive” for each month. 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38235-CEE9-8890-C814-3E40C2552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47" y="56679"/>
            <a:ext cx="8075037" cy="314793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A55885-DCA0-D606-6DE4-78A6D7F6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6" y="3261292"/>
            <a:ext cx="4766018" cy="3524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1F5E8-B237-A81B-0FD8-0B0D9CAFF93C}"/>
              </a:ext>
            </a:extLst>
          </p:cNvPr>
          <p:cNvSpPr txBox="1"/>
          <p:nvPr/>
        </p:nvSpPr>
        <p:spPr>
          <a:xfrm>
            <a:off x="5187450" y="3735070"/>
            <a:ext cx="663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Insights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lowest</a:t>
            </a:r>
            <a:r>
              <a:rPr lang="en-IN" sz="2000" dirty="0"/>
              <a:t> performing month is March 2020 i.e. 0.77 million.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highest</a:t>
            </a:r>
            <a:r>
              <a:rPr lang="en-IN" sz="2000" dirty="0"/>
              <a:t> performing month is November 2021 i.e. 32.25 million.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Average sales amount is 13.2 million.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090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556029" y="599607"/>
            <a:ext cx="4691068" cy="14191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8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which quarter of 2020, got the maximum total_sold_quantity? </a:t>
            </a:r>
            <a:endParaRPr lang="en-IN" sz="25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A64551-E6FE-F930-78FB-E9298D3C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8" y="2334382"/>
            <a:ext cx="6078864" cy="4208023"/>
          </a:xfrm>
          <a:prstGeom prst="rect">
            <a:avLst/>
          </a:prstGeom>
        </p:spPr>
      </p:pic>
      <p:pic>
        <p:nvPicPr>
          <p:cNvPr id="11" name="Picture 10" descr="A graph of a bar chart">
            <a:extLst>
              <a:ext uri="{FF2B5EF4-FFF2-40B4-BE49-F238E27FC236}">
                <a16:creationId xmlns:a16="http://schemas.microsoft.com/office/drawing/2014/main" id="{EBC7C3C9-FB63-2C13-469A-D591682C0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/>
          <a:stretch/>
        </p:blipFill>
        <p:spPr>
          <a:xfrm>
            <a:off x="6986361" y="1669849"/>
            <a:ext cx="4999075" cy="35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270029" y="1739117"/>
            <a:ext cx="5268837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9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Which channel helped to bring more gross sales in the fiscal year 2021 and the percentage of contribution? </a:t>
            </a:r>
            <a:endParaRPr lang="en-IN" sz="2500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9F106C00-2706-2C70-5663-542ED5DB5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36" y="430967"/>
            <a:ext cx="6276935" cy="5996065"/>
          </a:xfrm>
          <a:prstGeom prst="rect">
            <a:avLst/>
          </a:prstGeom>
        </p:spPr>
      </p:pic>
      <p:pic>
        <p:nvPicPr>
          <p:cNvPr id="3" name="Picture 2" descr="A graph of sales amount by channel&#10;&#10;Description automatically generated">
            <a:extLst>
              <a:ext uri="{FF2B5EF4-FFF2-40B4-BE49-F238E27FC236}">
                <a16:creationId xmlns:a16="http://schemas.microsoft.com/office/drawing/2014/main" id="{9019A57B-31F7-F7D8-DAC3-AF4CB725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4" y="2967174"/>
            <a:ext cx="4588606" cy="3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-121511" y="338660"/>
            <a:ext cx="9355452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10 : </a:t>
            </a:r>
            <a:br>
              <a:rPr lang="en-IN" sz="2500" dirty="0"/>
            </a:br>
            <a:r>
              <a:rPr lang="en-IN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 the Top 3 products in each division that have a high total_sold_quantity in the fiscal_year 2021? </a:t>
            </a:r>
            <a:endParaRPr lang="en-IN" sz="25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99E364-2048-45CD-EDB1-6EF9936A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0" y="1289400"/>
            <a:ext cx="6540370" cy="4279199"/>
          </a:xfrm>
          <a:prstGeom prst="rect">
            <a:avLst/>
          </a:prstGeom>
        </p:spPr>
      </p:pic>
      <p:pic>
        <p:nvPicPr>
          <p:cNvPr id="3" name="Picture 2" descr="A group of blue rectangular objects&#10;&#10;Description automatically generated">
            <a:extLst>
              <a:ext uri="{FF2B5EF4-FFF2-40B4-BE49-F238E27FC236}">
                <a16:creationId xmlns:a16="http://schemas.microsoft.com/office/drawing/2014/main" id="{401C309B-A2D8-83E4-3862-B2138EF86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53" y="0"/>
            <a:ext cx="3562847" cy="2204336"/>
          </a:xfrm>
          <a:prstGeom prst="rect">
            <a:avLst/>
          </a:prstGeom>
        </p:spPr>
      </p:pic>
      <p:pic>
        <p:nvPicPr>
          <p:cNvPr id="7" name="Picture 6" descr="A group of blue rectangular objects&#10;&#10;Description automatically generated">
            <a:extLst>
              <a:ext uri="{FF2B5EF4-FFF2-40B4-BE49-F238E27FC236}">
                <a16:creationId xmlns:a16="http://schemas.microsoft.com/office/drawing/2014/main" id="{06D354BE-9109-9908-F103-7DC52582E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53" y="4408672"/>
            <a:ext cx="3515216" cy="2449328"/>
          </a:xfrm>
          <a:prstGeom prst="rect">
            <a:avLst/>
          </a:prstGeom>
        </p:spPr>
      </p:pic>
      <p:pic>
        <p:nvPicPr>
          <p:cNvPr id="9" name="Picture 8" descr="A group of rectangular orange rectangular objects with numbers&#10;&#10;Description automatically generated with medium confidence">
            <a:extLst>
              <a:ext uri="{FF2B5EF4-FFF2-40B4-BE49-F238E27FC236}">
                <a16:creationId xmlns:a16="http://schemas.microsoft.com/office/drawing/2014/main" id="{417FD19E-87E6-DE5C-54AE-003C93C74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53" y="2204336"/>
            <a:ext cx="3562847" cy="2204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4AEF0-FE83-ED16-AF30-781FF619B1F8}"/>
              </a:ext>
            </a:extLst>
          </p:cNvPr>
          <p:cNvSpPr txBox="1"/>
          <p:nvPr/>
        </p:nvSpPr>
        <p:spPr>
          <a:xfrm>
            <a:off x="915987" y="5702502"/>
            <a:ext cx="698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Insights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Every </a:t>
            </a:r>
            <a:r>
              <a:rPr lang="en-IN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division</a:t>
            </a:r>
            <a:r>
              <a:rPr lang="en-IN" sz="2000" dirty="0"/>
              <a:t> has a product with </a:t>
            </a:r>
            <a:r>
              <a:rPr lang="en-IN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different variants</a:t>
            </a:r>
            <a:r>
              <a:rPr lang="en-IN" sz="2000" dirty="0"/>
              <a:t> that appears </a:t>
            </a:r>
            <a:r>
              <a:rPr lang="en-IN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twice</a:t>
            </a:r>
            <a:r>
              <a:rPr lang="en-IN" sz="2000" dirty="0"/>
              <a:t> in the top three products by divisions list.</a:t>
            </a:r>
          </a:p>
        </p:txBody>
      </p:sp>
    </p:spTree>
    <p:extLst>
      <p:ext uri="{BB962C8B-B14F-4D97-AF65-F5344CB8AC3E}">
        <p14:creationId xmlns:p14="http://schemas.microsoft.com/office/powerpoint/2010/main" val="285200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2A2AE-63F7-A772-3884-74EE5995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054" y="920680"/>
            <a:ext cx="8959893" cy="888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6EC8DB-27F5-4A54-9221-B13681A29DAF}"/>
              </a:ext>
            </a:extLst>
          </p:cNvPr>
          <p:cNvSpPr txBox="1"/>
          <p:nvPr/>
        </p:nvSpPr>
        <p:spPr>
          <a:xfrm>
            <a:off x="1616054" y="2217521"/>
            <a:ext cx="8959892" cy="3169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Atliq Hardware 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(fictitious corporation) is one of the major computer hardware manufacturers in India, with a strong presence in other nations.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Nevertheless, the management did note that they do not have sufficient 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make prompt, wise, and data-informed judgments.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to expand the data analytics team by adding junior data analysts.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assess candidates, Data analytics director, Tony Sharma plans to conduct a 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challenge to evaluate both tech and soft skills.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company seeks insights for 10 ad hoc requests.</a:t>
            </a:r>
          </a:p>
        </p:txBody>
      </p:sp>
    </p:spTree>
    <p:extLst>
      <p:ext uri="{BB962C8B-B14F-4D97-AF65-F5344CB8AC3E}">
        <p14:creationId xmlns:p14="http://schemas.microsoft.com/office/powerpoint/2010/main" val="3539831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2D0AE-0D28-2B62-D62E-979AE02EFB73}"/>
              </a:ext>
            </a:extLst>
          </p:cNvPr>
          <p:cNvSpPr txBox="1"/>
          <p:nvPr/>
        </p:nvSpPr>
        <p:spPr>
          <a:xfrm>
            <a:off x="760691" y="333679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Company Details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06163-852B-B687-A3BF-B6E32957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4461"/>
          <a:stretch/>
        </p:blipFill>
        <p:spPr>
          <a:xfrm>
            <a:off x="3587834" y="172237"/>
            <a:ext cx="6878775" cy="65135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9E279-69A2-11CA-7829-2BC47A7F294D}"/>
              </a:ext>
            </a:extLst>
          </p:cNvPr>
          <p:cNvSpPr txBox="1"/>
          <p:nvPr/>
        </p:nvSpPr>
        <p:spPr>
          <a:xfrm>
            <a:off x="10466609" y="5230717"/>
            <a:ext cx="172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Inner Circle :</a:t>
            </a:r>
          </a:p>
          <a:p>
            <a:r>
              <a:rPr lang="en-IN" sz="2000" b="1" dirty="0"/>
              <a:t>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48970-6FF0-7385-23E5-2C1DF0B20FBE}"/>
              </a:ext>
            </a:extLst>
          </p:cNvPr>
          <p:cNvSpPr txBox="1"/>
          <p:nvPr/>
        </p:nvSpPr>
        <p:spPr>
          <a:xfrm>
            <a:off x="10466609" y="3179988"/>
            <a:ext cx="172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Mid Circle :</a:t>
            </a:r>
          </a:p>
          <a:p>
            <a:r>
              <a:rPr lang="en-IN" sz="2000" b="1" dirty="0"/>
              <a:t>Segment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A71A8-C603-F60D-B42B-7035948D3097}"/>
              </a:ext>
            </a:extLst>
          </p:cNvPr>
          <p:cNvSpPr txBox="1"/>
          <p:nvPr/>
        </p:nvSpPr>
        <p:spPr>
          <a:xfrm>
            <a:off x="10466609" y="1129259"/>
            <a:ext cx="172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Outer Circle :</a:t>
            </a:r>
          </a:p>
          <a:p>
            <a:r>
              <a:rPr lang="en-IN" sz="2000" b="1" dirty="0"/>
              <a:t>Category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7D6CE07-9919-D4F4-2237-46A6A0ADA154}"/>
              </a:ext>
            </a:extLst>
          </p:cNvPr>
          <p:cNvSpPr/>
          <p:nvPr/>
        </p:nvSpPr>
        <p:spPr>
          <a:xfrm>
            <a:off x="10957810" y="4107305"/>
            <a:ext cx="343852" cy="7078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5B295CD-1EDB-6DC7-A055-98E9AC372B82}"/>
              </a:ext>
            </a:extLst>
          </p:cNvPr>
          <p:cNvSpPr/>
          <p:nvPr/>
        </p:nvSpPr>
        <p:spPr>
          <a:xfrm>
            <a:off x="10937362" y="2116759"/>
            <a:ext cx="343852" cy="7078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56381-B309-A045-A5EF-05009D99E6E3}"/>
              </a:ext>
            </a:extLst>
          </p:cNvPr>
          <p:cNvSpPr txBox="1"/>
          <p:nvPr/>
        </p:nvSpPr>
        <p:spPr>
          <a:xfrm>
            <a:off x="604374" y="4655455"/>
            <a:ext cx="3222885" cy="189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Atliq’s fiscal year :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September to August</a:t>
            </a:r>
          </a:p>
          <a:p>
            <a:pPr algn="ctr">
              <a:lnSpc>
                <a:spcPct val="150000"/>
              </a:lnSpc>
            </a:pPr>
            <a:r>
              <a:rPr lang="en-IN" dirty="0"/>
              <a:t>FY 2020 (Sept 19  – Aug 20)</a:t>
            </a:r>
          </a:p>
          <a:p>
            <a:pPr algn="ctr">
              <a:lnSpc>
                <a:spcPct val="150000"/>
              </a:lnSpc>
            </a:pPr>
            <a:r>
              <a:rPr lang="en-IN" dirty="0"/>
              <a:t>FY 2021(Sept  20 – Aug 2021)</a:t>
            </a:r>
          </a:p>
        </p:txBody>
      </p:sp>
    </p:spTree>
    <p:extLst>
      <p:ext uri="{BB962C8B-B14F-4D97-AF65-F5344CB8AC3E}">
        <p14:creationId xmlns:p14="http://schemas.microsoft.com/office/powerpoint/2010/main" val="283437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D0F14-3A85-93D9-2C28-3E976FE4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66" y="915685"/>
            <a:ext cx="8570868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97171-B1E9-4012-2361-39B4D9CF40EE}"/>
              </a:ext>
            </a:extLst>
          </p:cNvPr>
          <p:cNvSpPr txBox="1"/>
          <p:nvPr/>
        </p:nvSpPr>
        <p:spPr>
          <a:xfrm>
            <a:off x="3897444" y="305908"/>
            <a:ext cx="4684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dirty="0"/>
              <a:t>Data ( tables and relationships)</a:t>
            </a:r>
          </a:p>
        </p:txBody>
      </p:sp>
    </p:spTree>
    <p:extLst>
      <p:ext uri="{BB962C8B-B14F-4D97-AF65-F5344CB8AC3E}">
        <p14:creationId xmlns:p14="http://schemas.microsoft.com/office/powerpoint/2010/main" val="287874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F1173-D0F9-513A-78FA-0D3FCCB84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222" y="1157896"/>
            <a:ext cx="3946684" cy="1897897"/>
          </a:xfrm>
        </p:spPr>
        <p:txBody>
          <a:bodyPr anchor="b">
            <a:normAutofit fontScale="90000"/>
          </a:bodyPr>
          <a:lstStyle/>
          <a:p>
            <a:br>
              <a:rPr lang="en-IN" sz="2200" kern="100" dirty="0">
                <a:solidFill>
                  <a:srgbClr val="595959"/>
                </a:solidFill>
                <a:effectLst/>
                <a:ea typeface="Aptos" panose="020B0004020202020204" pitchFamily="34" charset="0"/>
                <a:cs typeface="Aldhabi" panose="020F0502020204030204" pitchFamily="2" charset="-78"/>
              </a:rPr>
            </a:br>
            <a:r>
              <a:rPr lang="en-IN" sz="2800" b="1" kern="100" dirty="0">
                <a:solidFill>
                  <a:srgbClr val="595959"/>
                </a:solidFill>
                <a:ea typeface="Aptos" panose="020B0004020202020204" pitchFamily="34" charset="0"/>
                <a:cs typeface="Aldhabi" panose="020F0502020204030204" pitchFamily="2" charset="-78"/>
              </a:rPr>
              <a:t>Request : 1</a:t>
            </a:r>
            <a:br>
              <a:rPr lang="en-IN" sz="2800" kern="100" dirty="0">
                <a:solidFill>
                  <a:srgbClr val="595959"/>
                </a:solidFill>
                <a:ea typeface="Aptos" panose="020B0004020202020204" pitchFamily="34" charset="0"/>
                <a:cs typeface="Aldhabi" panose="020F0502020204030204" pitchFamily="2" charset="-78"/>
              </a:rPr>
            </a:br>
            <a:br>
              <a:rPr lang="en-IN" sz="2800" kern="100" dirty="0">
                <a:solidFill>
                  <a:srgbClr val="595959"/>
                </a:solidFill>
                <a:effectLst/>
                <a:ea typeface="Aptos" panose="020B0004020202020204" pitchFamily="34" charset="0"/>
                <a:cs typeface="Aldhabi" panose="020F0502020204030204" pitchFamily="2" charset="-78"/>
              </a:rPr>
            </a:br>
            <a:r>
              <a:rPr lang="en-IN" sz="2800" kern="100" dirty="0">
                <a:solidFill>
                  <a:srgbClr val="595959"/>
                </a:solidFill>
                <a:effectLst/>
                <a:ea typeface="Aptos" panose="020B0004020202020204" pitchFamily="34" charset="0"/>
                <a:cs typeface="Aldhabi" panose="020F0502020204030204" pitchFamily="2" charset="-78"/>
              </a:rPr>
              <a:t>Provide the list of markets in which customer "Atliq Exclusive" operates its business in the APAC region.</a:t>
            </a:r>
            <a:br>
              <a:rPr lang="en-IN" sz="2800" kern="100" dirty="0">
                <a:solidFill>
                  <a:srgbClr val="595959"/>
                </a:solidFill>
                <a:effectLst/>
                <a:ea typeface="Aptos" panose="020B0004020202020204" pitchFamily="34" charset="0"/>
                <a:cs typeface="Aldhabi" panose="020F0502020204030204" pitchFamily="2" charset="-78"/>
              </a:rPr>
            </a:br>
            <a:endParaRPr lang="en-IN" sz="2800" dirty="0">
              <a:solidFill>
                <a:srgbClr val="595959"/>
              </a:solidFill>
              <a:cs typeface="Aldhabi" panose="020F0502020204030204" pitchFamily="2" charset="-78"/>
            </a:endParaRPr>
          </a:p>
        </p:txBody>
      </p:sp>
      <p:pic>
        <p:nvPicPr>
          <p:cNvPr id="5" name="Picture 4" descr="A map of the world with orange dots&#10;&#10;Description automatically generated">
            <a:extLst>
              <a:ext uri="{FF2B5EF4-FFF2-40B4-BE49-F238E27FC236}">
                <a16:creationId xmlns:a16="http://schemas.microsoft.com/office/drawing/2014/main" id="{9BF1CE82-D083-D9FC-C442-B03D865B2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"/>
          <a:stretch/>
        </p:blipFill>
        <p:spPr>
          <a:xfrm>
            <a:off x="4586990" y="378958"/>
            <a:ext cx="7414926" cy="4194606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FF459B-5049-C7AA-25AE-5487CB239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3" y="3429000"/>
            <a:ext cx="5774757" cy="32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6BBEA9-AE09-2E1A-DF12-74B7816ED81F}"/>
              </a:ext>
            </a:extLst>
          </p:cNvPr>
          <p:cNvSpPr txBox="1">
            <a:spLocks/>
          </p:cNvSpPr>
          <p:nvPr/>
        </p:nvSpPr>
        <p:spPr>
          <a:xfrm>
            <a:off x="190160" y="1299127"/>
            <a:ext cx="6401480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r>
              <a:rPr lang="en-IN" sz="2800" b="1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  <a:t>Request 2 :</a:t>
            </a:r>
            <a:r>
              <a:rPr lang="en-IN" sz="2800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  <a:t> </a:t>
            </a:r>
            <a:br>
              <a:rPr lang="en-IN" sz="2800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</a:br>
            <a:br>
              <a:rPr lang="en-IN" sz="2800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</a:br>
            <a:r>
              <a:rPr lang="en-IN" sz="2800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  <a:t>What is </a:t>
            </a:r>
            <a:r>
              <a:rPr lang="en-IN" sz="2800" kern="100" dirty="0">
                <a:cs typeface="Aldhabi" panose="01000000000000000000" pitchFamily="2" charset="-78"/>
              </a:rPr>
              <a:t>the</a:t>
            </a:r>
            <a:r>
              <a:rPr lang="en-IN" sz="2800" kern="100" dirty="0">
                <a:effectLst/>
                <a:ea typeface="Aptos" panose="020B0004020202020204" pitchFamily="34" charset="0"/>
                <a:cs typeface="Aldhabi" panose="01000000000000000000" pitchFamily="2" charset="-78"/>
              </a:rPr>
              <a:t> percentage of unique product increase in 2021 vs. 2020?</a:t>
            </a:r>
            <a:br>
              <a:rPr lang="en-IN" sz="2500" dirty="0"/>
            </a:br>
            <a:endParaRPr lang="en-IN" sz="2500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65E39D-EDA1-BFAE-7C30-FA3814C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8" y="1936875"/>
            <a:ext cx="5376472" cy="4758180"/>
          </a:xfrm>
          <a:prstGeom prst="rect">
            <a:avLst/>
          </a:prstGeom>
        </p:spPr>
      </p:pic>
      <p:pic>
        <p:nvPicPr>
          <p:cNvPr id="7" name="Picture 6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A9AFEE2F-DC3B-32FD-38E1-5CEEA271D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08" y="1299127"/>
            <a:ext cx="4641872" cy="44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6BBEA9-AE09-2E1A-DF12-74B7816ED81F}"/>
              </a:ext>
            </a:extLst>
          </p:cNvPr>
          <p:cNvSpPr txBox="1">
            <a:spLocks/>
          </p:cNvSpPr>
          <p:nvPr/>
        </p:nvSpPr>
        <p:spPr>
          <a:xfrm>
            <a:off x="190160" y="1988674"/>
            <a:ext cx="6401480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3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a report with all the unique product counts for each segment and sort them in descending order of product counts. </a:t>
            </a:r>
          </a:p>
          <a:p>
            <a:endParaRPr lang="en-IN" sz="2500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DD770C7F-5148-AD66-191D-8DEB4D3B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4" y="3072984"/>
            <a:ext cx="5829092" cy="3028234"/>
          </a:xfrm>
          <a:prstGeom prst="rect">
            <a:avLst/>
          </a:prstGeom>
        </p:spPr>
      </p:pic>
      <p:pic>
        <p:nvPicPr>
          <p:cNvPr id="4" name="Picture 3" descr="A graph with numbers and text&#10;&#10;Description automatically generated">
            <a:extLst>
              <a:ext uri="{FF2B5EF4-FFF2-40B4-BE49-F238E27FC236}">
                <a16:creationId xmlns:a16="http://schemas.microsoft.com/office/drawing/2014/main" id="{629A2482-E991-705A-27BF-1689147C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62" y="411071"/>
            <a:ext cx="5374275" cy="3405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135FD8-33A9-55A4-7063-C43B280338C5}"/>
              </a:ext>
            </a:extLst>
          </p:cNvPr>
          <p:cNvSpPr txBox="1"/>
          <p:nvPr/>
        </p:nvSpPr>
        <p:spPr>
          <a:xfrm>
            <a:off x="7002730" y="4677489"/>
            <a:ext cx="4968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Insights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Notebook, Accessories and Peripherals</a:t>
            </a:r>
            <a:r>
              <a:rPr lang="en-IN" sz="2000" dirty="0"/>
              <a:t> comprise 83% of the total products</a:t>
            </a:r>
          </a:p>
        </p:txBody>
      </p:sp>
    </p:spTree>
    <p:extLst>
      <p:ext uri="{BB962C8B-B14F-4D97-AF65-F5344CB8AC3E}">
        <p14:creationId xmlns:p14="http://schemas.microsoft.com/office/powerpoint/2010/main" val="230125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6BBEA9-AE09-2E1A-DF12-74B7816ED81F}"/>
              </a:ext>
            </a:extLst>
          </p:cNvPr>
          <p:cNvSpPr txBox="1">
            <a:spLocks/>
          </p:cNvSpPr>
          <p:nvPr/>
        </p:nvSpPr>
        <p:spPr>
          <a:xfrm>
            <a:off x="6781800" y="1369752"/>
            <a:ext cx="5410200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4 : </a:t>
            </a:r>
            <a:br>
              <a:rPr lang="en-IN" sz="2500" dirty="0"/>
            </a:br>
            <a:r>
              <a:rPr lang="en-IN" sz="2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Follow-up: Which segment had the most increase in unique products in 2021 vs 2020?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500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42F0BB-0A4C-7C2A-C672-4566C858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0" y="374380"/>
            <a:ext cx="6401480" cy="610923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3253AF-21D5-DE1E-3AAC-36CFDB5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10" y="1970062"/>
            <a:ext cx="5285980" cy="1838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C24A7-8192-3228-FA2B-F2606176B87A}"/>
              </a:ext>
            </a:extLst>
          </p:cNvPr>
          <p:cNvSpPr txBox="1"/>
          <p:nvPr/>
        </p:nvSpPr>
        <p:spPr>
          <a:xfrm>
            <a:off x="7002730" y="4677489"/>
            <a:ext cx="49683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Insights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  <a:r>
              <a:rPr lang="en-IN" dirty="0"/>
              <a:t> and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Desktop</a:t>
            </a:r>
            <a:r>
              <a:rPr lang="en-IN" dirty="0"/>
              <a:t> segments experience less unique product increase from 2020 to 2021 compared to other segments.</a:t>
            </a:r>
          </a:p>
        </p:txBody>
      </p:sp>
    </p:spTree>
    <p:extLst>
      <p:ext uri="{BB962C8B-B14F-4D97-AF65-F5344CB8AC3E}">
        <p14:creationId xmlns:p14="http://schemas.microsoft.com/office/powerpoint/2010/main" val="56477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74BF3A-99A0-443B-8183-52CF1495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3F92-838E-499A-9775-F247D6D06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FAE00-042F-9C96-7099-1CA0F715CF7B}"/>
              </a:ext>
            </a:extLst>
          </p:cNvPr>
          <p:cNvSpPr txBox="1">
            <a:spLocks/>
          </p:cNvSpPr>
          <p:nvPr/>
        </p:nvSpPr>
        <p:spPr>
          <a:xfrm>
            <a:off x="0" y="1521723"/>
            <a:ext cx="6781799" cy="949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kern="100">
                <a:solidFill>
                  <a:srgbClr val="595959"/>
                </a:solidFill>
                <a:effectLst/>
                <a:latin typeface="+mj-lt"/>
                <a:ea typeface="Aptos" panose="020B0004020202020204" pitchFamily="34" charset="0"/>
                <a:cs typeface="Aldhabi" panose="020F0502020204030204" pitchFamily="2" charset="-78"/>
              </a:defRPr>
            </a:lvl1pPr>
          </a:lstStyle>
          <a:p>
            <a:pPr marL="28575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/>
              <a:t>Request 5 : </a:t>
            </a:r>
            <a:br>
              <a:rPr lang="en-IN" sz="2500" dirty="0"/>
            </a:br>
            <a:br>
              <a:rPr lang="en-IN" sz="2500" dirty="0"/>
            </a:br>
            <a:r>
              <a:rPr lang="en-IN" sz="2500" dirty="0">
                <a:latin typeface="Aptos" panose="020B0004020202020204" pitchFamily="34" charset="0"/>
                <a:cs typeface="Times New Roman" panose="02020603050405020304" pitchFamily="18" charset="0"/>
              </a:rPr>
              <a:t>Get the products that have the highest and lowest manufacturing costs.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5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D257C5-A170-7F6B-8845-CF7B2ACA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9" y="2175018"/>
            <a:ext cx="6139542" cy="442330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413772-2E8A-338E-6C4A-D401F8756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68" y="1424609"/>
            <a:ext cx="4999263" cy="29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19516</TotalTime>
  <Words>499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Aldhabi</vt:lpstr>
      <vt:lpstr>Aptos</vt:lpstr>
      <vt:lpstr>Aptos Display</vt:lpstr>
      <vt:lpstr>Arial</vt:lpstr>
      <vt:lpstr>Avenir Next LT Pro Light</vt:lpstr>
      <vt:lpstr>Office Theme</vt:lpstr>
      <vt:lpstr>Ad-hoc Insights Consumer Goods</vt:lpstr>
      <vt:lpstr>Objectives</vt:lpstr>
      <vt:lpstr>PowerPoint Presentation</vt:lpstr>
      <vt:lpstr>PowerPoint Presentation</vt:lpstr>
      <vt:lpstr> Request : 1  Provide the list of markets in which customer "Atliq Exclusive" operates its business in the APAC region.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Singh</dc:creator>
  <cp:lastModifiedBy>Aditya Singh</cp:lastModifiedBy>
  <cp:revision>4</cp:revision>
  <dcterms:created xsi:type="dcterms:W3CDTF">2024-06-26T20:19:01Z</dcterms:created>
  <dcterms:modified xsi:type="dcterms:W3CDTF">2024-07-11T09:19:28Z</dcterms:modified>
</cp:coreProperties>
</file>